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Clear Sans Medium" charset="1" panose="020B0603030202020304"/>
      <p:regular r:id="rId18"/>
    </p:embeddedFont>
    <p:embeddedFont>
      <p:font typeface="Futura" charset="1" panose="020B0502020204020303"/>
      <p:regular r:id="rId19"/>
    </p:embeddedFont>
    <p:embeddedFont>
      <p:font typeface="Clear Sans Thin" charset="1" panose="020B0203030202020304"/>
      <p:regular r:id="rId20"/>
    </p:embeddedFont>
    <p:embeddedFont>
      <p:font typeface="Clear Sans Bold" charset="1" panose="020B0803030202020304"/>
      <p:regular r:id="rId21"/>
    </p:embeddedFont>
    <p:embeddedFont>
      <p:font typeface="Canva Sans Bold" charset="1" panose="020B0803030501040103"/>
      <p:regular r:id="rId22"/>
    </p:embeddedFont>
    <p:embeddedFont>
      <p:font typeface="Canva Sans" charset="1" panose="020B05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FLCjd_Zmk.mp4>
</file>

<file path=ppt/media/VAFLCr1UUSs.mp4>
</file>

<file path=ppt/media/VAFLCrESuvQ.mp4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VAFLCrESuvQ.mp4" Type="http://schemas.openxmlformats.org/officeDocument/2006/relationships/video"/><Relationship Id="rId4" Target="../media/VAFLCrESuvQ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svg" Type="http://schemas.openxmlformats.org/officeDocument/2006/relationships/image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FLCr1UUSs.mp4" Type="http://schemas.openxmlformats.org/officeDocument/2006/relationships/video"/><Relationship Id="rId4" Target="../media/VAFLCr1UUSs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VAFLCjd_Zmk.mp4" Type="http://schemas.openxmlformats.org/officeDocument/2006/relationships/video"/><Relationship Id="rId4" Target="../media/VAFLCjd_Zmk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00497" y="0"/>
            <a:ext cx="9687503" cy="6396772"/>
            <a:chOff x="0" y="0"/>
            <a:chExt cx="12916671" cy="852902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8835" t="12146" r="12728" b="10117"/>
            <a:stretch>
              <a:fillRect/>
            </a:stretch>
          </p:blipFill>
          <p:spPr>
            <a:xfrm flipH="true" flipV="false">
              <a:off x="0" y="0"/>
              <a:ext cx="12916671" cy="8529029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0">
            <a:off x="-503490" y="-384316"/>
            <a:ext cx="9172188" cy="6781087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5" id="5"/>
          <p:cNvSpPr/>
          <p:nvPr/>
        </p:nvSpPr>
        <p:spPr>
          <a:xfrm rot="0">
            <a:off x="5842392" y="9226074"/>
            <a:ext cx="6603217" cy="32226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13280521" y="8420735"/>
            <a:ext cx="3978779" cy="85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89"/>
              </a:lnSpc>
            </a:pPr>
            <a:r>
              <a:rPr lang="en-US" b="true" sz="3000" spc="300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HAPPINESS, GDP AND INNOVATION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4639" y="2489536"/>
            <a:ext cx="10017869" cy="1548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75"/>
              </a:lnSpc>
            </a:pPr>
            <a:r>
              <a:rPr lang="en-US" sz="9976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rPr>
              <a:t>Happyconomics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249444"/>
            <a:ext cx="3978780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spc="167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António Gouveia and</a:t>
            </a:r>
          </a:p>
          <a:p>
            <a:pPr algn="l">
              <a:lnSpc>
                <a:spcPts val="3919"/>
              </a:lnSpc>
            </a:pPr>
            <a:r>
              <a:rPr lang="en-US" sz="2800" spc="168">
                <a:solidFill>
                  <a:srgbClr val="000000"/>
                </a:solidFill>
                <a:latin typeface="Clear Sans Thin"/>
                <a:ea typeface="Clear Sans Thin"/>
                <a:cs typeface="Clear Sans Thin"/>
                <a:sym typeface="Clear Sans Thin"/>
              </a:rPr>
              <a:t>Sofia Scomazzon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44384" y="0"/>
            <a:ext cx="5543616" cy="5853483"/>
            <a:chOff x="0" y="0"/>
            <a:chExt cx="7391488" cy="7804644"/>
          </a:xfrm>
        </p:grpSpPr>
        <p:pic>
          <p:nvPicPr>
            <p:cNvPr name="Picture 3" id="3">
              <a:hlinkClick action="ppaction://media"/>
            </p:cNvPr>
            <p:cNvPicPr>
              <a:picLocks noChangeAspect="true"/>
            </p:cNvPicPr>
            <p:nvPr>
              <a:videoFile r:link="rId3"/>
              <p:extLst>
                <p:ext uri="{DAA4B4D4-6D71-4841-9C94-3DE7FCFB9230}">
                  <p14:media xmlns:p14="http://schemas.microsoft.com/office/powerpoint/2010/main" r:embed="rId4"/>
                </p:ext>
              </p:extLst>
            </p:nvPr>
          </p:nvPicPr>
          <p:blipFill>
            <a:blip r:embed="rId2"/>
            <a:srcRect l="23008" t="0" r="23008" b="0"/>
            <a:stretch>
              <a:fillRect/>
            </a:stretch>
          </p:blipFill>
          <p:spPr>
            <a:xfrm flipH="false" flipV="false">
              <a:off x="0" y="0"/>
              <a:ext cx="7391488" cy="7804644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209575" y="159703"/>
            <a:ext cx="641238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1595" y="2236234"/>
            <a:ext cx="11576600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Everything is connected!</a:t>
            </a:r>
          </a:p>
          <a:p>
            <a:pPr algn="l">
              <a:lnSpc>
                <a:spcPts val="7279"/>
              </a:lnSpc>
            </a:pPr>
          </a:p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Not only GDP, but also social factors, health and good government ⟶ impact positively on innovation (Luxemburg and Qatar case)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96474"/>
            <a:ext cx="17860113" cy="32226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1064518" y="1922406"/>
            <a:ext cx="7223482" cy="8364594"/>
            <a:chOff x="0" y="0"/>
            <a:chExt cx="9631310" cy="1115279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22138" t="0" r="20325" b="0"/>
            <a:stretch>
              <a:fillRect/>
            </a:stretch>
          </p:blipFill>
          <p:spPr>
            <a:xfrm flipH="false" flipV="false">
              <a:off x="0" y="0"/>
              <a:ext cx="9631310" cy="11152792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455812" y="1164216"/>
            <a:ext cx="10302704" cy="2678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7200" spc="288" b="true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Obstacles and learnings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92245" y="4826685"/>
            <a:ext cx="9790430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Working with SQL database</a:t>
            </a:r>
          </a:p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Teamwork is dreamwork :)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448240" y="5111274"/>
            <a:ext cx="8904035" cy="32226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3" id="3"/>
          <p:cNvSpPr/>
          <p:nvPr/>
        </p:nvSpPr>
        <p:spPr>
          <a:xfrm rot="0">
            <a:off x="-397427" y="-391561"/>
            <a:ext cx="9845668" cy="11176929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9448240" y="0"/>
            <a:ext cx="8839760" cy="4549299"/>
            <a:chOff x="0" y="0"/>
            <a:chExt cx="11786346" cy="6065733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511" t="9835" r="0" b="14860"/>
            <a:stretch>
              <a:fillRect/>
            </a:stretch>
          </p:blipFill>
          <p:spPr>
            <a:xfrm flipH="false" flipV="false">
              <a:off x="0" y="0"/>
              <a:ext cx="11786346" cy="6065733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0787726" y="6091886"/>
            <a:ext cx="622506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1202214"/>
            <a:ext cx="9448240" cy="334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António and Sofia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0818" y="6188410"/>
            <a:ext cx="8973182" cy="2787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</a:t>
            </a:r>
            <a:r>
              <a:rPr lang="en-US" sz="8000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appyconomics</a:t>
            </a:r>
            <a:r>
              <a:rPr lang="en-US" sz="8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team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705220" y="8474405"/>
            <a:ext cx="1275432" cy="1004113"/>
          </a:xfrm>
          <a:custGeom>
            <a:avLst/>
            <a:gdLst/>
            <a:ahLst/>
            <a:cxnLst/>
            <a:rect r="r" b="b" t="t" l="l"/>
            <a:pathLst>
              <a:path h="1004113" w="1275432">
                <a:moveTo>
                  <a:pt x="0" y="0"/>
                </a:moveTo>
                <a:lnTo>
                  <a:pt x="1275432" y="0"/>
                </a:lnTo>
                <a:lnTo>
                  <a:pt x="1275432" y="1004113"/>
                </a:lnTo>
                <a:lnTo>
                  <a:pt x="0" y="10041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365011" y="8404123"/>
            <a:ext cx="1155180" cy="1144678"/>
          </a:xfrm>
          <a:custGeom>
            <a:avLst/>
            <a:gdLst/>
            <a:ahLst/>
            <a:cxnLst/>
            <a:rect r="r" b="b" t="t" l="l"/>
            <a:pathLst>
              <a:path h="1144678" w="1155180">
                <a:moveTo>
                  <a:pt x="0" y="0"/>
                </a:moveTo>
                <a:lnTo>
                  <a:pt x="1155180" y="0"/>
                </a:lnTo>
                <a:lnTo>
                  <a:pt x="1155180" y="1144678"/>
                </a:lnTo>
                <a:lnTo>
                  <a:pt x="0" y="1144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012725" y="8376482"/>
            <a:ext cx="1199961" cy="1199961"/>
          </a:xfrm>
          <a:custGeom>
            <a:avLst/>
            <a:gdLst/>
            <a:ahLst/>
            <a:cxnLst/>
            <a:rect r="r" b="b" t="t" l="l"/>
            <a:pathLst>
              <a:path h="1199961" w="1199961">
                <a:moveTo>
                  <a:pt x="0" y="0"/>
                </a:moveTo>
                <a:lnTo>
                  <a:pt x="1199961" y="0"/>
                </a:lnTo>
                <a:lnTo>
                  <a:pt x="1199961" y="1199960"/>
                </a:lnTo>
                <a:lnTo>
                  <a:pt x="0" y="11999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909512" y="8428190"/>
            <a:ext cx="962965" cy="1096544"/>
          </a:xfrm>
          <a:custGeom>
            <a:avLst/>
            <a:gdLst/>
            <a:ahLst/>
            <a:cxnLst/>
            <a:rect r="r" b="b" t="t" l="l"/>
            <a:pathLst>
              <a:path h="1096544" w="962965">
                <a:moveTo>
                  <a:pt x="0" y="0"/>
                </a:moveTo>
                <a:lnTo>
                  <a:pt x="962965" y="0"/>
                </a:lnTo>
                <a:lnTo>
                  <a:pt x="962965" y="1096544"/>
                </a:lnTo>
                <a:lnTo>
                  <a:pt x="0" y="109654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206730" y="-511517"/>
            <a:ext cx="12252748" cy="9255467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2754088" y="356179"/>
            <a:ext cx="5053192" cy="3987673"/>
            <a:chOff x="0" y="0"/>
            <a:chExt cx="6737590" cy="531689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24174" r="0" b="23248"/>
            <a:stretch>
              <a:fillRect/>
            </a:stretch>
          </p:blipFill>
          <p:spPr>
            <a:xfrm flipH="false" flipV="false">
              <a:off x="0" y="0"/>
              <a:ext cx="6737590" cy="5316898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 rot="-10800000">
            <a:off x="-239528" y="9226074"/>
            <a:ext cx="8904035" cy="32226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480720" y="142739"/>
            <a:ext cx="9926883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spc="160" b="true">
                <a:solidFill>
                  <a:srgbClr val="FFFFFF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Project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80720" y="2165514"/>
            <a:ext cx="1225274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Are happy people more innovative?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0720" y="3862234"/>
            <a:ext cx="11597679" cy="2941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75" indent="-453388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 datasets: World Happiness Report, Global Innovation Index, GDP and  GDP per capita</a:t>
            </a:r>
          </a:p>
          <a:p>
            <a:pPr algn="l" marL="906775" indent="-453388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From Kaggle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496453" y="-511760"/>
            <a:ext cx="13092129" cy="10798760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2595676" y="26401"/>
            <a:ext cx="5692324" cy="9231899"/>
            <a:chOff x="0" y="0"/>
            <a:chExt cx="7589765" cy="12309199"/>
          </a:xfrm>
        </p:grpSpPr>
        <p:pic>
          <p:nvPicPr>
            <p:cNvPr name="Picture 4" id="4">
              <a:hlinkClick action="ppaction://media"/>
            </p:cNvPr>
            <p:cNvPicPr>
              <a:picLocks noChangeAspect="true"/>
            </p:cNvPicPr>
            <p:nvPr>
              <a:videoFile r:link="rId3"/>
              <p:extLst>
                <p:ext uri="{DAA4B4D4-6D71-4841-9C94-3DE7FCFB9230}">
                  <p14:media xmlns:p14="http://schemas.microsoft.com/office/powerpoint/2010/main" r:embed="rId4"/>
                </p:ext>
              </p:extLst>
            </p:nvPr>
          </p:nvPicPr>
          <p:blipFill>
            <a:blip r:embed="rId2"/>
            <a:srcRect l="37698" t="0" r="27155" b="0"/>
            <a:stretch>
              <a:fillRect/>
            </a:stretch>
          </p:blipFill>
          <p:spPr>
            <a:xfrm flipH="false" flipV="false">
              <a:off x="0" y="0"/>
              <a:ext cx="7589765" cy="12309199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 rot="5400000">
            <a:off x="11587418" y="3527792"/>
            <a:ext cx="11375989" cy="32226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6" id="6"/>
          <p:cNvGrpSpPr/>
          <p:nvPr/>
        </p:nvGrpSpPr>
        <p:grpSpPr>
          <a:xfrm rot="0">
            <a:off x="1028700" y="1673468"/>
            <a:ext cx="10663906" cy="5326985"/>
            <a:chOff x="0" y="0"/>
            <a:chExt cx="14218541" cy="710264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14218541" cy="1219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200"/>
                </a:lnSpc>
              </a:pPr>
              <a:r>
                <a:rPr lang="en-US" sz="6000" spc="120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Data Acquisition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58182"/>
              <a:ext cx="14218541" cy="52444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906780" indent="-453390" lvl="1">
                <a:lnSpc>
                  <a:spcPts val="6300"/>
                </a:lnSpc>
                <a:buFont typeface="Arial"/>
                <a:buChar char="•"/>
              </a:pPr>
              <a:r>
                <a:rPr lang="en-US" sz="4200" spc="21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Happiness original dataset being multiple datasets</a:t>
              </a:r>
            </a:p>
            <a:p>
              <a:pPr algn="l" marL="906780" indent="-453390" lvl="1">
                <a:lnSpc>
                  <a:spcPts val="6300"/>
                </a:lnSpc>
                <a:buFont typeface="Arial"/>
                <a:buChar char="•"/>
              </a:pPr>
              <a:r>
                <a:rPr lang="en-US" sz="4200" spc="21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Supplementar datasets (Innovation and GDP) being essential for the hypotheses 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5024111" y="-266210"/>
            <a:ext cx="13680331" cy="9524510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5024111" cy="4843976"/>
            <a:chOff x="0" y="0"/>
            <a:chExt cx="6698815" cy="6458635"/>
          </a:xfrm>
        </p:grpSpPr>
        <p:pic>
          <p:nvPicPr>
            <p:cNvPr name="Picture 4" id="4">
              <a:hlinkClick action="ppaction://media"/>
            </p:cNvPr>
            <p:cNvPicPr>
              <a:picLocks noChangeAspect="true"/>
            </p:cNvPicPr>
            <p:nvPr>
              <a:videoFile r:link="rId3"/>
              <p:extLst>
                <p:ext uri="{DAA4B4D4-6D71-4841-9C94-3DE7FCFB9230}">
                  <p14:media xmlns:p14="http://schemas.microsoft.com/office/powerpoint/2010/main" r:embed="rId4"/>
                </p:ext>
              </p:extLst>
            </p:nvPr>
          </p:nvPicPr>
          <p:blipFill>
            <a:blip r:embed="rId2"/>
            <a:srcRect l="20440" t="0" r="20440" b="0"/>
            <a:stretch>
              <a:fillRect/>
            </a:stretch>
          </p:blipFill>
          <p:spPr>
            <a:xfrm flipH="false" flipV="false">
              <a:off x="0" y="0"/>
              <a:ext cx="6698815" cy="6458635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 rot="0">
            <a:off x="1028700" y="9226074"/>
            <a:ext cx="17860113" cy="32226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5585421" y="159703"/>
            <a:ext cx="954373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Datab</a:t>
            </a:r>
            <a:r>
              <a:rPr lang="en-US" b="true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ase Design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85421" y="2326738"/>
            <a:ext cx="12109275" cy="365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ERD</a:t>
            </a:r>
          </a:p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Challanges faced during data importing to the MySQL Workbench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376042" y="82189"/>
            <a:ext cx="17912985" cy="10583223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3" id="3"/>
          <p:cNvSpPr/>
          <p:nvPr/>
        </p:nvSpPr>
        <p:spPr>
          <a:xfrm rot="-5400000">
            <a:off x="12915612" y="5753705"/>
            <a:ext cx="9813889" cy="9525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5794073" y="82189"/>
            <a:ext cx="5572755" cy="10204811"/>
          </a:xfrm>
          <a:custGeom>
            <a:avLst/>
            <a:gdLst/>
            <a:ahLst/>
            <a:cxnLst/>
            <a:rect r="r" b="b" t="t" l="l"/>
            <a:pathLst>
              <a:path h="10204811" w="5572755">
                <a:moveTo>
                  <a:pt x="0" y="0"/>
                </a:moveTo>
                <a:lnTo>
                  <a:pt x="5572755" y="0"/>
                </a:lnTo>
                <a:lnTo>
                  <a:pt x="5572755" y="10204811"/>
                </a:lnTo>
                <a:lnTo>
                  <a:pt x="0" y="102048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31744" y="0"/>
            <a:ext cx="3856256" cy="7363455"/>
            <a:chOff x="0" y="0"/>
            <a:chExt cx="5141675" cy="981794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5349" t="0" r="49758" b="0"/>
            <a:stretch>
              <a:fillRect/>
            </a:stretch>
          </p:blipFill>
          <p:spPr>
            <a:xfrm flipH="false" flipV="false">
              <a:off x="0" y="0"/>
              <a:ext cx="5141675" cy="9817941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-10800000">
            <a:off x="-1443616" y="9258300"/>
            <a:ext cx="8904035" cy="32226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754710" y="390525"/>
            <a:ext cx="6431719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6000" spc="120" b="true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SQL Insights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54710" y="2505660"/>
            <a:ext cx="12359866" cy="4427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all datasets</a:t>
            </a:r>
          </a:p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happiness</a:t>
            </a:r>
          </a:p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WHERE year was 2015</a:t>
            </a:r>
          </a:p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AVG from different years ⟶ CREATE VIEW</a:t>
            </a:r>
          </a:p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Countries &gt; AVG</a:t>
            </a:r>
          </a:p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MAX, MIN, AVG, STD for data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95800" y="2361827"/>
            <a:ext cx="8892200" cy="7925173"/>
          </a:xfrm>
          <a:custGeom>
            <a:avLst/>
            <a:gdLst/>
            <a:ahLst/>
            <a:cxnLst/>
            <a:rect r="r" b="b" t="t" l="l"/>
            <a:pathLst>
              <a:path h="7925173" w="8892200">
                <a:moveTo>
                  <a:pt x="0" y="0"/>
                </a:moveTo>
                <a:lnTo>
                  <a:pt x="8892200" y="0"/>
                </a:lnTo>
                <a:lnTo>
                  <a:pt x="8892200" y="7925173"/>
                </a:lnTo>
                <a:lnTo>
                  <a:pt x="0" y="7925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09575" y="159703"/>
            <a:ext cx="730043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Visu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alization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62330" y="1812795"/>
            <a:ext cx="9658670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Correlations ⟶ happiness x innovation; GDP x innovation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479227"/>
            <a:ext cx="11750494" cy="5272480"/>
          </a:xfrm>
          <a:custGeom>
            <a:avLst/>
            <a:gdLst/>
            <a:ahLst/>
            <a:cxnLst/>
            <a:rect r="r" b="b" t="t" l="l"/>
            <a:pathLst>
              <a:path h="5272480" w="11750494">
                <a:moveTo>
                  <a:pt x="0" y="0"/>
                </a:moveTo>
                <a:lnTo>
                  <a:pt x="11750494" y="0"/>
                </a:lnTo>
                <a:lnTo>
                  <a:pt x="11750494" y="5272480"/>
                </a:lnTo>
                <a:lnTo>
                  <a:pt x="0" y="52724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50494" y="4056866"/>
            <a:ext cx="6537506" cy="4294847"/>
          </a:xfrm>
          <a:custGeom>
            <a:avLst/>
            <a:gdLst/>
            <a:ahLst/>
            <a:cxnLst/>
            <a:rect r="r" b="b" t="t" l="l"/>
            <a:pathLst>
              <a:path h="4294847" w="6537506">
                <a:moveTo>
                  <a:pt x="0" y="0"/>
                </a:moveTo>
                <a:lnTo>
                  <a:pt x="6537506" y="0"/>
                </a:lnTo>
                <a:lnTo>
                  <a:pt x="6537506" y="4294847"/>
                </a:lnTo>
                <a:lnTo>
                  <a:pt x="0" y="4294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09575" y="159703"/>
            <a:ext cx="730043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Visu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alization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74781" y="2751907"/>
            <a:ext cx="12389724" cy="6506393"/>
          </a:xfrm>
          <a:custGeom>
            <a:avLst/>
            <a:gdLst/>
            <a:ahLst/>
            <a:cxnLst/>
            <a:rect r="r" b="b" t="t" l="l"/>
            <a:pathLst>
              <a:path h="6506393" w="12389724">
                <a:moveTo>
                  <a:pt x="0" y="0"/>
                </a:moveTo>
                <a:lnTo>
                  <a:pt x="12389724" y="0"/>
                </a:lnTo>
                <a:lnTo>
                  <a:pt x="12389724" y="6506393"/>
                </a:lnTo>
                <a:lnTo>
                  <a:pt x="0" y="6506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09575" y="159703"/>
            <a:ext cx="730043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Visu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alization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DAG3MzsbNyw</dc:identifier>
  <dcterms:modified xsi:type="dcterms:W3CDTF">2011-08-01T06:04:30Z</dcterms:modified>
  <cp:revision>1</cp:revision>
  <dc:title>Happiness and GDP</dc:title>
</cp:coreProperties>
</file>

<file path=docProps/thumbnail.jpeg>
</file>